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0" r:id="rId3"/>
  </p:sldMasterIdLst>
  <p:notesMasterIdLst>
    <p:notesMasterId r:id="rId21"/>
  </p:notesMasterIdLst>
  <p:sldIdLst>
    <p:sldId id="268" r:id="rId4"/>
    <p:sldId id="299" r:id="rId5"/>
    <p:sldId id="300" r:id="rId6"/>
    <p:sldId id="303" r:id="rId7"/>
    <p:sldId id="301" r:id="rId8"/>
    <p:sldId id="302" r:id="rId9"/>
    <p:sldId id="304" r:id="rId10"/>
    <p:sldId id="269" r:id="rId11"/>
    <p:sldId id="267" r:id="rId12"/>
    <p:sldId id="284" r:id="rId13"/>
    <p:sldId id="281" r:id="rId14"/>
    <p:sldId id="282" r:id="rId15"/>
    <p:sldId id="283" r:id="rId16"/>
    <p:sldId id="285" r:id="rId17"/>
    <p:sldId id="256" r:id="rId18"/>
    <p:sldId id="257" r:id="rId19"/>
    <p:sldId id="259" r:id="rId20"/>
    <p:sldId id="261" r:id="rId22"/>
    <p:sldId id="258" r:id="rId23"/>
    <p:sldId id="263" r:id="rId24"/>
    <p:sldId id="265" r:id="rId25"/>
    <p:sldId id="264" r:id="rId26"/>
    <p:sldId id="266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9"/>
    <p:restoredTop sz="95820"/>
  </p:normalViewPr>
  <p:slideViewPr>
    <p:cSldViewPr snapToGrid="0">
      <p:cViewPr varScale="1">
        <p:scale>
          <a:sx n="112" d="100"/>
          <a:sy n="112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0" Type="http://schemas.openxmlformats.org/officeDocument/2006/relationships/tableStyles" Target="tableStyles.xml"/><Relationship Id="rId3" Type="http://schemas.openxmlformats.org/officeDocument/2006/relationships/slideMaster" Target="slideMasters/slideMaster2.xml"/><Relationship Id="rId29" Type="http://schemas.openxmlformats.org/officeDocument/2006/relationships/viewProps" Target="viewProps.xml"/><Relationship Id="rId28" Type="http://schemas.openxmlformats.org/officeDocument/2006/relationships/presProps" Target="presProps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EFD42F7-718C-4B98-AAEC-167E6DDD60A7}" type="datetimeFigureOut">
              <a:rPr lang="en-US" smtClean="0"/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2AA4F-B828-4D7C-AFD3-893933DAFCB4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Text Placeholder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A62C6A-0AF6-7947-B607-2AC8286D4FA4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185FE-2232-BE4C-9657-80F5CA680C90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13.xml"/><Relationship Id="rId2" Type="http://schemas.openxmlformats.org/officeDocument/2006/relationships/image" Target="../media/image1.png"/><Relationship Id="rId1" Type="http://schemas.openxmlformats.org/officeDocument/2006/relationships/hyperlink" Target="https://www.cig.com.cn/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hyperlink" Target="https://mineru.net/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AI</a:t>
            </a:r>
            <a:r>
              <a:rPr kumimoji="1" lang="zh-CN" altLang="en-US" dirty="0"/>
              <a:t>沟通课题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en-US" altLang="zh-CN" dirty="0"/>
              <a:t>05</a:t>
            </a:r>
            <a:r>
              <a:rPr kumimoji="1" lang="zh-CN" altLang="en-US" dirty="0"/>
              <a:t>月</a:t>
            </a:r>
            <a:r>
              <a:rPr kumimoji="1" lang="en-US" altLang="zh-CN" dirty="0"/>
              <a:t>21</a:t>
            </a:r>
            <a:r>
              <a:rPr kumimoji="1" lang="zh-CN" altLang="en-US" dirty="0"/>
              <a:t>日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10000"/>
          </a:bodyPr>
          <a:p>
            <a:r>
              <a:rPr lang="en-US"/>
              <a:t>10000</a:t>
            </a:r>
            <a:r>
              <a:rPr lang="zh-CN" altLang="en-US"/>
              <a:t>条</a:t>
            </a:r>
            <a:r>
              <a:rPr lang="zh-CN" altLang="en-US"/>
              <a:t>内容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100</a:t>
            </a:r>
            <a:r>
              <a:rPr lang="zh-CN" altLang="en-US"/>
              <a:t>条</a:t>
            </a:r>
            <a:r>
              <a:rPr lang="en-US" altLang="zh-CN"/>
              <a:t> -&gt; </a:t>
            </a:r>
            <a:r>
              <a:rPr lang="zh-CN" altLang="en-US"/>
              <a:t>总结</a:t>
            </a:r>
            <a:r>
              <a:rPr lang="en-US" altLang="zh-CN"/>
              <a:t>1</a:t>
            </a:r>
            <a:endParaRPr lang="zh-CN" altLang="en-US"/>
          </a:p>
          <a:p>
            <a:r>
              <a:rPr lang="en-US" altLang="zh-CN"/>
              <a:t>100</a:t>
            </a:r>
            <a:r>
              <a:rPr lang="zh-CN" altLang="en-US"/>
              <a:t>条</a:t>
            </a:r>
            <a:r>
              <a:rPr lang="en-US" altLang="zh-CN"/>
              <a:t> -&gt; </a:t>
            </a:r>
            <a:r>
              <a:rPr lang="zh-CN" altLang="en-US"/>
              <a:t>总结</a:t>
            </a:r>
            <a:r>
              <a:rPr lang="en-US" altLang="zh-CN"/>
              <a:t>2</a:t>
            </a:r>
            <a:endParaRPr lang="en-US" altLang="zh-CN"/>
          </a:p>
          <a:p>
            <a:r>
              <a:rPr lang="zh-CN" altLang="en-US"/>
              <a:t>总结</a:t>
            </a:r>
            <a:r>
              <a:rPr lang="en-US" altLang="zh-CN"/>
              <a:t>[1, 2, 3...] -&gt; </a:t>
            </a:r>
            <a:r>
              <a:rPr lang="zh-CN" altLang="en-US"/>
              <a:t>最终总结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1. </a:t>
            </a:r>
            <a:r>
              <a:rPr lang="zh-CN" altLang="en-US"/>
              <a:t>统计学</a:t>
            </a:r>
            <a:r>
              <a:rPr lang="en-US" altLang="zh-CN"/>
              <a:t> </a:t>
            </a:r>
            <a:r>
              <a:rPr lang="zh-CN" altLang="en-US"/>
              <a:t>多次抽样</a:t>
            </a:r>
            <a:endParaRPr lang="zh-CN" altLang="en-US"/>
          </a:p>
          <a:p>
            <a:r>
              <a:rPr lang="en-US" altLang="zh-CN"/>
              <a:t>2. </a:t>
            </a:r>
            <a:r>
              <a:rPr lang="zh-CN" altLang="en-US"/>
              <a:t>每一条</a:t>
            </a:r>
            <a:r>
              <a:rPr lang="en-US" altLang="zh-CN"/>
              <a:t> </a:t>
            </a:r>
            <a:r>
              <a:rPr lang="zh-CN" altLang="en-US"/>
              <a:t>关键词提取</a:t>
            </a:r>
            <a:r>
              <a:rPr lang="en-US" altLang="zh-CN"/>
              <a:t> [</a:t>
            </a:r>
            <a:r>
              <a:rPr lang="zh-CN" altLang="en-US"/>
              <a:t>“</a:t>
            </a:r>
            <a:r>
              <a:rPr lang="en-US" altLang="zh-CN"/>
              <a:t>xxx</a:t>
            </a:r>
            <a:r>
              <a:rPr lang="zh-CN" altLang="en-US"/>
              <a:t>”</a:t>
            </a:r>
            <a:r>
              <a:rPr lang="en-US" altLang="zh-CN"/>
              <a:t>, </a:t>
            </a:r>
            <a:r>
              <a:rPr lang="zh-CN" altLang="en-US"/>
              <a:t>“</a:t>
            </a:r>
            <a:r>
              <a:rPr lang="en-US" altLang="zh-CN"/>
              <a:t>xxx</a:t>
            </a:r>
            <a:r>
              <a:rPr lang="zh-CN" altLang="en-US"/>
              <a:t>”</a:t>
            </a:r>
            <a:r>
              <a:rPr lang="en-US" altLang="zh-CN"/>
              <a:t>] </a:t>
            </a:r>
            <a:r>
              <a:rPr lang="zh-CN" altLang="en-US"/>
              <a:t>贵</a:t>
            </a:r>
            <a:r>
              <a:rPr lang="en-US" altLang="zh-CN"/>
              <a:t> </a:t>
            </a:r>
            <a:endParaRPr lang="en-US" altLang="zh-CN"/>
          </a:p>
          <a:p>
            <a:pPr lvl="1"/>
            <a:r>
              <a:rPr lang="zh-CN" altLang="en-US"/>
              <a:t>小模型就可以，微调</a:t>
            </a:r>
            <a:r>
              <a:rPr lang="en-US" altLang="zh-CN"/>
              <a:t>Qwen3-0.6B/7B</a:t>
            </a:r>
            <a:endParaRPr lang="en-US" altLang="zh-CN"/>
          </a:p>
          <a:p>
            <a:r>
              <a:rPr lang="en-US" altLang="zh-CN"/>
              <a:t>3. </a:t>
            </a:r>
            <a:r>
              <a:rPr lang="zh-CN" altLang="en-US"/>
              <a:t>传统</a:t>
            </a:r>
            <a:r>
              <a:rPr lang="en-US" altLang="zh-CN"/>
              <a:t>NLP -&gt; </a:t>
            </a:r>
            <a:r>
              <a:rPr lang="zh-CN" altLang="en-US"/>
              <a:t>排除不相关</a:t>
            </a:r>
            <a:r>
              <a:rPr lang="zh-CN" altLang="en-US"/>
              <a:t>的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sym typeface="+mn-ea"/>
              </a:rPr>
              <a:t>关于数据检索的多路召回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14145"/>
            <a:ext cx="10515600" cy="4763135"/>
          </a:xfrm>
        </p:spPr>
        <p:txBody>
          <a:bodyPr>
            <a:normAutofit lnSpcReduction="10000"/>
          </a:bodyPr>
          <a:lstStyle/>
          <a:p>
            <a:endParaRPr kumimoji="1" lang="en-US" altLang="zh-CN" dirty="0"/>
          </a:p>
          <a:p>
            <a:r>
              <a:rPr kumimoji="1" lang="zh-CN" altLang="en-US" dirty="0"/>
              <a:t>奥迪</a:t>
            </a:r>
            <a:r>
              <a:rPr kumimoji="1" lang="zh-CN" altLang="en-US" dirty="0"/>
              <a:t>场景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网上爬的评论数据（关系</a:t>
            </a:r>
            <a:r>
              <a:rPr kumimoji="1" lang="zh-CN" altLang="en-US" dirty="0"/>
              <a:t>数据库）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关于奥迪的报告（</a:t>
            </a:r>
            <a:r>
              <a:rPr kumimoji="1" lang="zh-CN" altLang="en-US" dirty="0"/>
              <a:t>向量）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车的使用手册（</a:t>
            </a:r>
            <a:r>
              <a:rPr kumimoji="1" lang="zh-CN" altLang="en-US" dirty="0"/>
              <a:t>图文）</a:t>
            </a:r>
            <a:endParaRPr kumimoji="1" lang="zh-CN" altLang="en-US" dirty="0"/>
          </a:p>
          <a:p>
            <a:pPr lvl="2"/>
            <a:r>
              <a:rPr kumimoji="1" lang="zh-CN" altLang="en-US" sz="2000" dirty="0"/>
              <a:t>不同车型的车书，不能在检索一辆车的时候，另一个出来</a:t>
            </a:r>
            <a:endParaRPr kumimoji="1" lang="zh-CN" altLang="en-US" dirty="0"/>
          </a:p>
          <a:p>
            <a:pPr lvl="0"/>
            <a:r>
              <a:rPr kumimoji="1" lang="zh-CN" altLang="en-US" dirty="0"/>
              <a:t>从评论内容中，直到车主对什么点</a:t>
            </a:r>
            <a:r>
              <a:rPr kumimoji="1" lang="zh-CN" altLang="en-US" dirty="0"/>
              <a:t>最关注</a:t>
            </a:r>
            <a:endParaRPr kumimoji="1" lang="zh-CN" altLang="en-US" dirty="0"/>
          </a:p>
          <a:p>
            <a:pPr lvl="0"/>
            <a:r>
              <a:rPr kumimoji="1" lang="zh-CN" altLang="en-US" dirty="0"/>
              <a:t>厂家推车型的时候，主要推两三个</a:t>
            </a:r>
            <a:r>
              <a:rPr kumimoji="1" lang="zh-CN" altLang="en-US" dirty="0"/>
              <a:t>点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水军推的</a:t>
            </a:r>
            <a:r>
              <a:rPr kumimoji="1" lang="zh-CN" altLang="en-US" dirty="0"/>
              <a:t>点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用户关注的</a:t>
            </a:r>
            <a:r>
              <a:rPr kumimoji="1" lang="zh-CN" altLang="en-US" dirty="0"/>
              <a:t>点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610995"/>
          </a:xfrm>
        </p:spPr>
        <p:txBody>
          <a:bodyPr>
            <a:normAutofit/>
          </a:bodyPr>
          <a:lstStyle/>
          <a:p>
            <a:r>
              <a:rPr kumimoji="1" lang="zh-CN" altLang="en-US" dirty="0">
                <a:sym typeface="+mn-ea"/>
              </a:rPr>
              <a:t>前端页面可定制化程度高的（前端布局）</a:t>
            </a:r>
            <a:br>
              <a:rPr kumimoji="1" lang="zh-CN" altLang="en-US" dirty="0">
                <a:sym typeface="+mn-ea"/>
              </a:rPr>
            </a:br>
            <a:r>
              <a:rPr kumimoji="1" lang="en-US" altLang="zh-CN" dirty="0">
                <a:sym typeface="+mn-ea"/>
              </a:rPr>
              <a:t>AI</a:t>
            </a:r>
            <a:r>
              <a:rPr kumimoji="1" lang="zh-CN" altLang="en-US" dirty="0">
                <a:sym typeface="+mn-ea"/>
              </a:rPr>
              <a:t>交互的前端平台（后端</a:t>
            </a:r>
            <a:r>
              <a:rPr kumimoji="1" lang="zh-CN" altLang="en-US" dirty="0">
                <a:sym typeface="+mn-ea"/>
              </a:rPr>
              <a:t>逻辑）</a:t>
            </a:r>
            <a:endParaRPr kumimoji="1" lang="zh-CN" altLang="en-US"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195070" y="2193925"/>
            <a:ext cx="10158730" cy="3983355"/>
          </a:xfrm>
        </p:spPr>
        <p:txBody>
          <a:bodyPr/>
          <a:lstStyle/>
          <a:p>
            <a:r>
              <a:rPr kumimoji="1" lang="zh-CN" altLang="en-US" sz="3600" dirty="0">
                <a:sym typeface="+mn-ea"/>
              </a:rPr>
              <a:t>每个人做</a:t>
            </a:r>
            <a:r>
              <a:rPr kumimoji="1" lang="en-US" altLang="zh-CN" sz="3600" dirty="0">
                <a:sym typeface="+mn-ea"/>
              </a:rPr>
              <a:t>AI</a:t>
            </a:r>
            <a:r>
              <a:rPr kumimoji="1" lang="zh-CN" altLang="en-US" sz="3600" dirty="0">
                <a:sym typeface="+mn-ea"/>
              </a:rPr>
              <a:t>应用</a:t>
            </a:r>
            <a:endParaRPr kumimoji="1" lang="zh-CN" altLang="en-US" sz="3600" dirty="0">
              <a:sym typeface="+mn-ea"/>
            </a:endParaRPr>
          </a:p>
          <a:p>
            <a:endParaRPr kumimoji="1" lang="zh-CN" altLang="en-US" sz="3600" dirty="0"/>
          </a:p>
          <a:p>
            <a:r>
              <a:rPr kumimoji="1" lang="zh-CN" altLang="en-US" sz="3600" dirty="0"/>
              <a:t>简单前端框架：</a:t>
            </a:r>
            <a:endParaRPr kumimoji="1" lang="zh-CN" altLang="en-US" sz="3600" dirty="0"/>
          </a:p>
          <a:p>
            <a:pPr lvl="1"/>
            <a:r>
              <a:rPr kumimoji="1" lang="en-US" altLang="zh-CN" sz="3200" dirty="0"/>
              <a:t>Gradio</a:t>
            </a:r>
            <a:endParaRPr kumimoji="1" lang="en-US" altLang="zh-CN" sz="3200" dirty="0"/>
          </a:p>
          <a:p>
            <a:pPr lvl="1"/>
            <a:r>
              <a:rPr kumimoji="1" lang="en-US" altLang="zh-CN" sz="3200" dirty="0"/>
              <a:t>streamlit</a:t>
            </a:r>
            <a:endParaRPr kumimoji="1" lang="en-US" altLang="zh-CN" sz="3200" dirty="0"/>
          </a:p>
          <a:p>
            <a:endParaRPr kumimoji="1" lang="en-US" altLang="zh-CN" sz="3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>
                <a:sym typeface="+mn-ea"/>
              </a:rPr>
              <a:t>创意需求落地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60000"/>
          </a:bodyPr>
          <a:lstStyle/>
          <a:p>
            <a:r>
              <a:rPr kumimoji="1" lang="zh-CN" altLang="en-US" dirty="0"/>
              <a:t>人员配置：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数据处理：</a:t>
            </a:r>
            <a:r>
              <a:rPr kumimoji="1" lang="en-US" altLang="zh-CN" dirty="0"/>
              <a:t>2</a:t>
            </a:r>
            <a:r>
              <a:rPr kumimoji="1" lang="zh-CN" altLang="en-US" dirty="0"/>
              <a:t>人，解析不同的数据类型（</a:t>
            </a:r>
            <a:r>
              <a:rPr kumimoji="1" lang="zh-CN" altLang="en-US" dirty="0"/>
              <a:t>长期）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后端：</a:t>
            </a:r>
            <a:r>
              <a:rPr kumimoji="1" lang="en-US" altLang="zh-CN" dirty="0"/>
              <a:t>1</a:t>
            </a:r>
            <a:r>
              <a:rPr kumimoji="1" lang="zh-CN" altLang="en-US" dirty="0"/>
              <a:t>人，</a:t>
            </a:r>
            <a:r>
              <a:rPr kumimoji="1" lang="en-US" altLang="zh-CN" dirty="0"/>
              <a:t>agent</a:t>
            </a:r>
            <a:r>
              <a:rPr kumimoji="1" lang="zh-CN" altLang="en-US" dirty="0"/>
              <a:t>逻辑，</a:t>
            </a:r>
            <a:r>
              <a:rPr kumimoji="1" lang="zh-CN" altLang="en-US" dirty="0"/>
              <a:t>同时用</a:t>
            </a:r>
            <a:r>
              <a:rPr kumimoji="1" lang="en-US" altLang="zh-CN" dirty="0"/>
              <a:t>streamlit</a:t>
            </a:r>
            <a:r>
              <a:rPr kumimoji="1" lang="zh-CN" altLang="en-US" dirty="0"/>
              <a:t>可以实现简便的</a:t>
            </a:r>
            <a:r>
              <a:rPr kumimoji="1" lang="zh-CN" altLang="en-US" dirty="0"/>
              <a:t>前端</a:t>
            </a:r>
            <a:endParaRPr kumimoji="1" lang="zh-CN" altLang="en-US" dirty="0"/>
          </a:p>
          <a:p>
            <a:pPr lvl="2"/>
            <a:endParaRPr kumimoji="1" lang="zh-CN" altLang="en-US" dirty="0"/>
          </a:p>
          <a:p>
            <a:pPr lvl="0"/>
            <a:r>
              <a:rPr kumimoji="1" lang="en-US" altLang="zh-CN" sz="2800" dirty="0"/>
              <a:t>Agent</a:t>
            </a:r>
            <a:r>
              <a:rPr kumimoji="1" lang="zh-CN" altLang="en-US" sz="2800" dirty="0"/>
              <a:t>逻辑：</a:t>
            </a:r>
            <a:endParaRPr kumimoji="1" lang="zh-CN" altLang="en-US" sz="2800" dirty="0"/>
          </a:p>
          <a:p>
            <a:pPr lvl="1"/>
            <a:r>
              <a:rPr kumimoji="1" lang="en-US" altLang="zh-CN" sz="2400" dirty="0"/>
              <a:t>brief</a:t>
            </a:r>
            <a:r>
              <a:rPr kumimoji="1" lang="zh-CN" altLang="en-US" sz="2400" dirty="0"/>
              <a:t>输入</a:t>
            </a:r>
            <a:endParaRPr kumimoji="1" lang="zh-CN" altLang="en-US" sz="2400" dirty="0"/>
          </a:p>
          <a:p>
            <a:pPr lvl="1"/>
            <a:r>
              <a:rPr kumimoji="1" lang="en-US" altLang="zh-CN" sz="2400" dirty="0"/>
              <a:t>[</a:t>
            </a:r>
            <a:r>
              <a:rPr kumimoji="1" lang="zh-CN" altLang="en-US" sz="2400" dirty="0"/>
              <a:t>提取关键词、风格、</a:t>
            </a:r>
            <a:r>
              <a:rPr kumimoji="1" lang="zh-CN" altLang="en-US" sz="2400" dirty="0"/>
              <a:t>感觉</a:t>
            </a:r>
            <a:endParaRPr kumimoji="1" lang="zh-CN" altLang="en-US" sz="2400" dirty="0"/>
          </a:p>
          <a:p>
            <a:pPr lvl="1"/>
            <a:r>
              <a:rPr kumimoji="1" lang="zh-CN" altLang="en-US" sz="2400" dirty="0"/>
              <a:t>多路召回寻找相似参考、标杆</a:t>
            </a:r>
            <a:r>
              <a:rPr kumimoji="1" lang="en-US" altLang="zh-CN" sz="2400" dirty="0"/>
              <a:t>]</a:t>
            </a:r>
            <a:endParaRPr kumimoji="1" lang="zh-CN" altLang="en-US" sz="2400" dirty="0"/>
          </a:p>
          <a:p>
            <a:pPr lvl="1"/>
            <a:r>
              <a:rPr kumimoji="1" lang="zh-CN" altLang="en-US" sz="2400" dirty="0"/>
              <a:t>生成内容、</a:t>
            </a:r>
            <a:r>
              <a:rPr kumimoji="1" lang="zh-CN" altLang="en-US" sz="2400" dirty="0"/>
              <a:t>副标题</a:t>
            </a:r>
            <a:endParaRPr kumimoji="1" lang="zh-CN" altLang="en-US" sz="2400" dirty="0"/>
          </a:p>
          <a:p>
            <a:pPr lvl="1"/>
            <a:r>
              <a:rPr kumimoji="1" lang="zh-CN" altLang="en-US" sz="2400" dirty="0"/>
              <a:t>生成画面</a:t>
            </a:r>
            <a:r>
              <a:rPr kumimoji="1" lang="zh-CN" altLang="en-US" sz="2400" dirty="0"/>
              <a:t>描述</a:t>
            </a:r>
            <a:endParaRPr kumimoji="1" lang="zh-CN" altLang="en-US" sz="2400" dirty="0"/>
          </a:p>
          <a:p>
            <a:pPr lvl="1"/>
            <a:r>
              <a:rPr kumimoji="1" lang="zh-CN" altLang="en-US" sz="2400" dirty="0"/>
              <a:t>生成</a:t>
            </a:r>
            <a:r>
              <a:rPr kumimoji="1" lang="zh-CN" altLang="en-US" sz="2400" dirty="0"/>
              <a:t>主标题</a:t>
            </a:r>
            <a:endParaRPr kumimoji="1" lang="zh-CN" altLang="en-US" sz="2400" dirty="0"/>
          </a:p>
          <a:p>
            <a:pPr lvl="1"/>
            <a:r>
              <a:rPr kumimoji="1" lang="zh-CN" altLang="en-US" sz="2400" dirty="0"/>
              <a:t>生成最终的</a:t>
            </a:r>
            <a:r>
              <a:rPr kumimoji="1" lang="zh-CN" altLang="en-US" sz="2400" dirty="0"/>
              <a:t>图像</a:t>
            </a:r>
            <a:endParaRPr kumimoji="1" lang="zh-CN" altLang="en-US" sz="2400" dirty="0"/>
          </a:p>
          <a:p>
            <a:pPr lvl="1"/>
            <a:endParaRPr kumimoji="1" lang="zh-CN" altLang="en-US" dirty="0"/>
          </a:p>
          <a:p>
            <a:pPr lvl="0"/>
            <a:r>
              <a:rPr kumimoji="1" lang="zh-CN" altLang="en-US" dirty="0"/>
              <a:t>开发</a:t>
            </a:r>
            <a:r>
              <a:rPr kumimoji="1" lang="zh-CN" altLang="en-US" dirty="0"/>
              <a:t>顺序：</a:t>
            </a:r>
            <a:endParaRPr kumimoji="1" lang="zh-CN" altLang="en-US" dirty="0"/>
          </a:p>
          <a:p>
            <a:pPr lvl="1"/>
            <a:r>
              <a:rPr kumimoji="1" lang="zh-CN" altLang="en-US" sz="2400" dirty="0"/>
              <a:t>建设数据库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AI</a:t>
            </a:r>
            <a:r>
              <a:rPr lang="zh-CN" altLang="en-US"/>
              <a:t>视频</a:t>
            </a:r>
            <a:r>
              <a:rPr lang="zh-CN" altLang="en-US"/>
              <a:t>理解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60000"/>
          </a:bodyPr>
          <a:p>
            <a:r>
              <a:rPr lang="zh-CN" altLang="en-US"/>
              <a:t>视频理解：亚马逊，有现成</a:t>
            </a:r>
            <a:r>
              <a:rPr lang="zh-CN" altLang="en-US"/>
              <a:t>模型</a:t>
            </a:r>
            <a:endParaRPr lang="zh-CN" altLang="en-US"/>
          </a:p>
          <a:p>
            <a:pPr lvl="1"/>
            <a:r>
              <a:rPr lang="en-US" altLang="zh-CN" sz="2400"/>
              <a:t>ASR -&gt; </a:t>
            </a:r>
            <a:r>
              <a:rPr lang="zh-CN" altLang="en-US" sz="2400"/>
              <a:t>带时间戳的文字</a:t>
            </a:r>
            <a:r>
              <a:rPr lang="en-US" altLang="zh-CN" sz="2400"/>
              <a:t> -&gt; chaptering -&gt; </a:t>
            </a:r>
            <a:r>
              <a:rPr lang="zh-CN" altLang="en-US" sz="2400"/>
              <a:t>时间</a:t>
            </a:r>
            <a:endParaRPr lang="zh-CN" altLang="en-US" sz="2400"/>
          </a:p>
          <a:p>
            <a:pPr lvl="1"/>
            <a:r>
              <a:rPr lang="zh-CN" altLang="en-US"/>
              <a:t>帧和帧之间</a:t>
            </a:r>
            <a:r>
              <a:rPr lang="en-US" altLang="zh-CN"/>
              <a:t> </a:t>
            </a:r>
            <a:endParaRPr lang="en-US" altLang="zh-CN"/>
          </a:p>
          <a:p>
            <a:pPr lvl="2"/>
            <a:r>
              <a:rPr lang="zh-CN" altLang="en-US"/>
              <a:t>相同片段的帧是相似</a:t>
            </a:r>
            <a:r>
              <a:rPr lang="zh-CN" altLang="en-US"/>
              <a:t>的</a:t>
            </a:r>
            <a:endParaRPr lang="zh-CN" altLang="en-US"/>
          </a:p>
          <a:p>
            <a:pPr lvl="2"/>
            <a:r>
              <a:rPr lang="zh-CN" altLang="en-US"/>
              <a:t>不同片段之间的帧是跳变</a:t>
            </a:r>
            <a:r>
              <a:rPr lang="zh-CN" altLang="en-US"/>
              <a:t>的</a:t>
            </a:r>
            <a:endParaRPr lang="zh-CN" altLang="en-US"/>
          </a:p>
          <a:p>
            <a:pPr lvl="1"/>
            <a:r>
              <a:rPr lang="zh-CN" altLang="en-US"/>
              <a:t>开头画面</a:t>
            </a:r>
            <a:r>
              <a:rPr lang="en-US" altLang="zh-CN"/>
              <a:t>-&gt;</a:t>
            </a:r>
            <a:r>
              <a:rPr lang="zh-CN" altLang="en-US"/>
              <a:t>结尾画面</a:t>
            </a:r>
            <a:endParaRPr lang="zh-CN" altLang="en-US"/>
          </a:p>
          <a:p>
            <a:r>
              <a:rPr lang="zh-CN" altLang="en-US"/>
              <a:t>视频分割</a:t>
            </a:r>
            <a:endParaRPr lang="zh-CN" altLang="en-US"/>
          </a:p>
          <a:p>
            <a:r>
              <a:rPr lang="zh-CN" altLang="en-US"/>
              <a:t>文案</a:t>
            </a:r>
            <a:r>
              <a:rPr lang="en-US" altLang="zh-CN"/>
              <a:t>/</a:t>
            </a:r>
            <a:r>
              <a:rPr lang="zh-CN" altLang="en-US"/>
              <a:t>配音</a:t>
            </a:r>
            <a:endParaRPr lang="zh-CN" altLang="en-US"/>
          </a:p>
          <a:p>
            <a:r>
              <a:rPr lang="zh-CN" altLang="en-US"/>
              <a:t>自动剪辑</a:t>
            </a:r>
            <a:r>
              <a:rPr lang="en-US" altLang="zh-CN"/>
              <a:t> ffmpeg </a:t>
            </a:r>
            <a:r>
              <a:rPr lang="zh-CN" altLang="en-US"/>
              <a:t>视频合成、音轨分离、剪切、</a:t>
            </a:r>
            <a:r>
              <a:rPr lang="zh-CN" altLang="en-US"/>
              <a:t>加速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自动分发</a:t>
            </a:r>
            <a:r>
              <a:rPr lang="en-US" altLang="zh-CN"/>
              <a:t> 1</a:t>
            </a:r>
            <a:r>
              <a:rPr lang="zh-CN" altLang="en-US"/>
              <a:t>个人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Veo3</a:t>
            </a:r>
            <a:endParaRPr lang="en-US" altLang="zh-C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/>
              <a:t>AI</a:t>
            </a:r>
            <a:r>
              <a:rPr kumimoji="1" lang="zh-CN" altLang="en-US" dirty="0"/>
              <a:t>沟通课题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r"/>
            <a:r>
              <a:rPr kumimoji="1" lang="en-US" altLang="zh-CN" dirty="0"/>
              <a:t>05</a:t>
            </a:r>
            <a:r>
              <a:rPr kumimoji="1" lang="zh-CN" altLang="en-US" dirty="0"/>
              <a:t>月</a:t>
            </a:r>
            <a:r>
              <a:rPr kumimoji="1" lang="en-US" altLang="zh-CN" dirty="0"/>
              <a:t>14</a:t>
            </a:r>
            <a:r>
              <a:rPr kumimoji="1" lang="zh-CN" altLang="en-US" dirty="0"/>
              <a:t>日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</a:t>
            </a:r>
            <a:r>
              <a:rPr kumimoji="1" lang="en-US" altLang="zh-CN" dirty="0"/>
              <a:t>RAG</a:t>
            </a:r>
            <a:r>
              <a:rPr kumimoji="1" lang="zh-CN" altLang="en-US" dirty="0"/>
              <a:t>数据处理的实现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对于在</a:t>
            </a:r>
            <a:r>
              <a:rPr kumimoji="1" lang="en-US" altLang="zh-CN" dirty="0"/>
              <a:t>pdf</a:t>
            </a:r>
            <a:r>
              <a:rPr kumimoji="1" lang="zh-CN" altLang="en-US" dirty="0"/>
              <a:t>文件中的表格、统计图等相关数据，如何做预处理？实现大模型的准确检索？</a:t>
            </a:r>
            <a:endParaRPr kumimoji="1" lang="en-US" altLang="zh-CN" dirty="0"/>
          </a:p>
          <a:p>
            <a:r>
              <a:rPr kumimoji="1" lang="zh-CN" altLang="en-US" dirty="0"/>
              <a:t>举例：用户提问后，可以输出对应的统计图或统计图中的某些具体数字。</a:t>
            </a:r>
            <a:endParaRPr kumimoji="1" lang="zh-CN" altLang="en-US" dirty="0"/>
          </a:p>
          <a:p>
            <a:endParaRPr kumimoji="1" lang="en-US" altLang="zh-CN" dirty="0"/>
          </a:p>
          <a:p>
            <a:endParaRPr kumimoji="1" lang="en-US" altLang="zh-CN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</a:t>
            </a:r>
            <a:r>
              <a:rPr kumimoji="1" lang="en-US" altLang="zh-CN" dirty="0"/>
              <a:t>RAG</a:t>
            </a:r>
            <a:r>
              <a:rPr kumimoji="1" lang="zh-CN" altLang="en-US" dirty="0"/>
              <a:t>数据处理的实现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如果有</a:t>
            </a:r>
            <a:r>
              <a:rPr kumimoji="1" lang="en-US" altLang="zh-CN" dirty="0"/>
              <a:t>ppt</a:t>
            </a:r>
            <a:r>
              <a:rPr kumimoji="1" lang="zh-CN" altLang="en-US" dirty="0"/>
              <a:t>原件，可以直接使用</a:t>
            </a:r>
            <a:r>
              <a:rPr kumimoji="1" lang="en-US" altLang="zh-CN" dirty="0"/>
              <a:t>ppt</a:t>
            </a:r>
            <a:r>
              <a:rPr kumimoji="1" lang="zh-CN" altLang="en-US" dirty="0"/>
              <a:t>转换为</a:t>
            </a:r>
            <a:r>
              <a:rPr kumimoji="1" lang="en-US" altLang="zh-CN" dirty="0"/>
              <a:t>md</a:t>
            </a:r>
            <a:r>
              <a:rPr kumimoji="1" lang="zh-CN" altLang="en-US" dirty="0"/>
              <a:t>格式（https://github.com/ssine/pptx2md</a:t>
            </a:r>
            <a:r>
              <a:rPr kumimoji="1" lang="en-US" altLang="zh-CN" dirty="0"/>
              <a:t>)</a:t>
            </a:r>
            <a:endParaRPr kumimoji="1" lang="zh-CN" altLang="en-US" dirty="0"/>
          </a:p>
          <a:p>
            <a:r>
              <a:rPr kumimoji="1" lang="zh-CN" altLang="en-US" dirty="0"/>
              <a:t>举个例子，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超链接：</a:t>
            </a:r>
            <a:r>
              <a:rPr kumimoji="1" lang="zh-CN" altLang="en-US" dirty="0">
                <a:hlinkClick r:id="rId1" action="ppaction://hlinkfile"/>
              </a:rPr>
              <a:t>https://www.cig.com.cn/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图片：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表格：</a:t>
            </a:r>
            <a:endParaRPr kumimoji="1" lang="en-US" altLang="zh-CN" dirty="0"/>
          </a:p>
          <a:p>
            <a:endParaRPr kumimoji="1" lang="en-US" altLang="zh-C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4845" y="2887980"/>
            <a:ext cx="4588510" cy="2865755"/>
          </a:xfrm>
          <a:prstGeom prst="rect">
            <a:avLst/>
          </a:prstGeom>
        </p:spPr>
      </p:pic>
      <p:graphicFrame>
        <p:nvGraphicFramePr>
          <p:cNvPr id="6" name="Table 5"/>
          <p:cNvGraphicFramePr/>
          <p:nvPr/>
        </p:nvGraphicFramePr>
        <p:xfrm>
          <a:off x="1458595" y="4597400"/>
          <a:ext cx="5054600" cy="1325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3650"/>
                <a:gridCol w="1263650"/>
                <a:gridCol w="1263650"/>
                <a:gridCol w="1263650"/>
              </a:tblGrid>
              <a:tr h="44196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C</a:t>
                      </a:r>
                      <a:endParaRPr lang="en-US"/>
                    </a:p>
                  </a:txBody>
                  <a:tcPr/>
                </a:tc>
              </a:tr>
              <a:tr h="4419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aC</a:t>
                      </a:r>
                      <a:endParaRPr lang="en-US"/>
                    </a:p>
                  </a:txBody>
                  <a:tcPr/>
                </a:tc>
              </a:tr>
              <a:tr h="441960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bA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bB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/>
                        <a:t>bC</a:t>
                      </a:r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</a:t>
            </a:r>
            <a:r>
              <a:rPr kumimoji="1" lang="en-US" altLang="zh-CN" dirty="0"/>
              <a:t>RAG</a:t>
            </a:r>
            <a:r>
              <a:rPr kumimoji="1" lang="zh-CN" altLang="en-US" dirty="0"/>
              <a:t>数据处理的实现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63550" y="1825625"/>
            <a:ext cx="6330315" cy="4725670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对于</a:t>
            </a:r>
            <a:r>
              <a:rPr kumimoji="1" lang="en-US" altLang="zh-CN" dirty="0"/>
              <a:t>PDF</a:t>
            </a:r>
            <a:r>
              <a:rPr kumimoji="1" lang="zh-CN" altLang="en-US" dirty="0"/>
              <a:t>，可以使用</a:t>
            </a:r>
            <a:r>
              <a:rPr kumimoji="1" lang="en-US" altLang="zh-CN" dirty="0">
                <a:hlinkClick r:id="rId1" action="ppaction://hlinkfile"/>
              </a:rPr>
              <a:t>MinerU</a:t>
            </a:r>
            <a:r>
              <a:rPr kumimoji="1" lang="zh-CN" altLang="en-US" dirty="0"/>
              <a:t>将</a:t>
            </a:r>
            <a:r>
              <a:rPr kumimoji="1" lang="en-US" altLang="zh-CN" dirty="0"/>
              <a:t>PDF</a:t>
            </a:r>
            <a:r>
              <a:rPr kumimoji="1" lang="zh-CN" altLang="en-US" dirty="0"/>
              <a:t>转换为</a:t>
            </a:r>
            <a:r>
              <a:rPr kumimoji="1" lang="en-US" altLang="zh-CN" dirty="0"/>
              <a:t>md</a:t>
            </a:r>
            <a:r>
              <a:rPr kumimoji="1" lang="zh-CN" altLang="en-US" dirty="0"/>
              <a:t>格式</a:t>
            </a:r>
            <a:endParaRPr kumimoji="1" lang="zh-CN" altLang="en-US" dirty="0"/>
          </a:p>
          <a:p>
            <a:r>
              <a:rPr kumimoji="1" lang="zh-CN" altLang="en-US" dirty="0"/>
              <a:t>对于拆分出的图片，使用视觉模型进行理解</a:t>
            </a:r>
            <a:endParaRPr kumimoji="1" lang="zh-CN" altLang="en-US" dirty="0"/>
          </a:p>
          <a:p>
            <a:endParaRPr kumimoji="1" lang="zh-CN" altLang="en-US" dirty="0"/>
          </a:p>
          <a:p>
            <a:r>
              <a:rPr kumimoji="1" lang="zh-CN" altLang="en-US" dirty="0"/>
              <a:t>使用VLLM进行</a:t>
            </a:r>
            <a:r>
              <a:rPr kumimoji="1" lang="en-US" altLang="zh-CN" dirty="0"/>
              <a:t>pdf</a:t>
            </a:r>
            <a:r>
              <a:rPr kumimoji="1" lang="zh-CN" altLang="en-US" dirty="0"/>
              <a:t>解析，花费会比较高https://github.com/CosmosShadow/gptpdf</a:t>
            </a:r>
            <a:endParaRPr kumimoji="1" lang="zh-CN" altLang="en-US" dirty="0"/>
          </a:p>
          <a:p>
            <a:endParaRPr kumimoji="1" lang="zh-CN" alt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3230" y="2009775"/>
            <a:ext cx="5177155" cy="323342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关于创意需求的落地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10000"/>
          </a:bodyPr>
          <a:lstStyle/>
          <a:p>
            <a:r>
              <a:rPr kumimoji="1" lang="zh-CN" altLang="en-US" dirty="0"/>
              <a:t>一、用户</a:t>
            </a:r>
            <a:r>
              <a:rPr kumimoji="1" lang="en-US" altLang="zh-CN" dirty="0"/>
              <a:t>brief</a:t>
            </a:r>
            <a:r>
              <a:rPr kumimoji="1" lang="zh-CN" altLang="en-US" dirty="0"/>
              <a:t>的理解和丰富。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场景：输入原始需求文档和资料，根据历史数据和用户特点，生成更优的</a:t>
            </a:r>
            <a:r>
              <a:rPr kumimoji="1" lang="en-US" altLang="zh-CN" dirty="0"/>
              <a:t>brief</a:t>
            </a:r>
            <a:r>
              <a:rPr kumimoji="1" lang="zh-CN" altLang="en-US" dirty="0"/>
              <a:t>？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二、创意数据库、知识库的构建和应用。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场景：输入的创意点，是否满足在背景、洞察、效果等的各项要求？</a:t>
            </a:r>
            <a:endParaRPr kumimoji="1" lang="zh-CN" altLang="en-US" dirty="0"/>
          </a:p>
          <a:p>
            <a:pPr lvl="1"/>
            <a:endParaRPr kumimoji="1" lang="en-US" altLang="zh-CN" dirty="0"/>
          </a:p>
          <a:p>
            <a:pPr lvl="0"/>
            <a:r>
              <a:rPr kumimoji="1" lang="zh-CN" altLang="en-US" dirty="0"/>
              <a:t>三、平面广告</a:t>
            </a:r>
            <a:r>
              <a:rPr kumimoji="1" lang="en-US" altLang="zh-CN" dirty="0"/>
              <a:t>	</a:t>
            </a:r>
            <a:endParaRPr kumimoji="1" lang="zh-CN" altLang="en-US" dirty="0"/>
          </a:p>
          <a:p>
            <a:pPr lvl="1"/>
            <a:r>
              <a:rPr kumimoji="1" lang="zh-CN" altLang="en-US" sz="2400" dirty="0"/>
              <a:t>主标题</a:t>
            </a:r>
            <a:endParaRPr kumimoji="1" lang="zh-CN" altLang="en-US" sz="2400" dirty="0"/>
          </a:p>
          <a:p>
            <a:pPr lvl="1"/>
            <a:r>
              <a:rPr kumimoji="1" lang="zh-CN" altLang="en-US" sz="2400" dirty="0"/>
              <a:t>副标题：明确地描述这个广告的商业目的（奥迪端午节活动！）</a:t>
            </a:r>
            <a:endParaRPr kumimoji="1" lang="zh-CN" altLang="en-US" sz="2400" dirty="0"/>
          </a:p>
          <a:p>
            <a:pPr lvl="1"/>
            <a:r>
              <a:rPr kumimoji="1" lang="zh-CN" altLang="en-US" sz="2400" dirty="0"/>
              <a:t>内文：非常明确地表达广告的内容（端午节怎么怎么优惠、电话、二维码）</a:t>
            </a:r>
            <a:endParaRPr kumimoji="1" lang="zh-CN" altLang="en-US" sz="2400" dirty="0"/>
          </a:p>
          <a:p>
            <a:pPr lvl="1"/>
            <a:r>
              <a:rPr kumimoji="1" lang="zh-CN" altLang="en-US" sz="2400" dirty="0"/>
              <a:t>画面：可能和副标题关系更加直接</a:t>
            </a:r>
            <a:endParaRPr kumimoji="1" lang="zh-CN" altLang="en-US" sz="2400" dirty="0"/>
          </a:p>
          <a:p>
            <a:pPr lvl="1"/>
            <a:r>
              <a:rPr kumimoji="1" lang="zh-CN" altLang="en-US" dirty="0"/>
              <a:t>主标题和画面不是</a:t>
            </a:r>
            <a:r>
              <a:rPr kumimoji="1" lang="en-US" altLang="zh-CN" dirty="0"/>
              <a:t>1:1</a:t>
            </a:r>
            <a:r>
              <a:rPr kumimoji="1" lang="zh-CN" altLang="en-US" dirty="0"/>
              <a:t>复制，而是呼应和补充，冲突和反差，配合在一起很有趣</a:t>
            </a:r>
            <a:endParaRPr kumimoji="1" lang="zh-CN" altLang="en-US" dirty="0"/>
          </a:p>
          <a:p>
            <a:pPr lvl="1"/>
            <a:r>
              <a:rPr kumimoji="1" lang="zh-CN" altLang="en-US" dirty="0"/>
              <a:t>现在太过呆板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第一步</a:t>
            </a:r>
            <a:r>
              <a:rPr lang="en-US" altLang="zh-CN"/>
              <a:t> </a:t>
            </a:r>
            <a:r>
              <a:rPr lang="zh-CN" altLang="en-US"/>
              <a:t>背景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20000"/>
          </a:bodyPr>
          <a:p>
            <a:r>
              <a:rPr lang="zh-CN" altLang="en-US"/>
              <a:t>从</a:t>
            </a:r>
            <a:r>
              <a:rPr lang="en-US" altLang="zh-CN"/>
              <a:t>brief</a:t>
            </a:r>
            <a:r>
              <a:rPr lang="zh-CN" altLang="en-US"/>
              <a:t>中提取核心要素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品牌</a:t>
            </a:r>
            <a:endParaRPr lang="zh-CN" altLang="en-US"/>
          </a:p>
          <a:p>
            <a:r>
              <a:rPr lang="zh-CN" altLang="en-US"/>
              <a:t>产品</a:t>
            </a:r>
            <a:endParaRPr lang="zh-CN" altLang="en-US"/>
          </a:p>
          <a:p>
            <a:r>
              <a:rPr lang="zh-CN" altLang="en-US"/>
              <a:t>目标</a:t>
            </a:r>
            <a:r>
              <a:rPr lang="zh-CN" altLang="en-US"/>
              <a:t>受众</a:t>
            </a:r>
            <a:endParaRPr lang="zh-CN" altLang="en-US"/>
          </a:p>
          <a:p>
            <a:r>
              <a:rPr lang="zh-CN" altLang="en-US"/>
              <a:t>营销目的</a:t>
            </a:r>
            <a:endParaRPr lang="zh-CN" altLang="en-US"/>
          </a:p>
          <a:p>
            <a:r>
              <a:rPr lang="zh-CN" altLang="en-US"/>
              <a:t>核心卖点</a:t>
            </a:r>
            <a:endParaRPr lang="zh-CN" altLang="en-US"/>
          </a:p>
          <a:p>
            <a:r>
              <a:rPr lang="zh-CN" altLang="en-US"/>
              <a:t>时间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大模型</a:t>
            </a:r>
            <a:endParaRPr lang="en-US" altLang="zh-C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关于创意需求的落地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一、用户</a:t>
            </a:r>
            <a:r>
              <a:rPr kumimoji="1" lang="en-US" altLang="zh-CN" dirty="0"/>
              <a:t>brief</a:t>
            </a:r>
            <a:r>
              <a:rPr kumimoji="1" lang="zh-CN" altLang="en-US" dirty="0"/>
              <a:t>的理解和丰富。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场景：输入原始需求文档和资料，根据历史数据和用户特点，生成更优的</a:t>
            </a:r>
            <a:r>
              <a:rPr kumimoji="1" lang="en-US" altLang="zh-CN" dirty="0"/>
              <a:t>brief</a:t>
            </a:r>
            <a:r>
              <a:rPr kumimoji="1" lang="zh-CN" altLang="en-US" dirty="0"/>
              <a:t>？</a:t>
            </a:r>
            <a:endParaRPr kumimoji="1" lang="en-US" altLang="zh-CN" dirty="0"/>
          </a:p>
          <a:p>
            <a:pPr lvl="1"/>
            <a:endParaRPr kumimoji="1" lang="en-US" altLang="zh-CN" dirty="0"/>
          </a:p>
          <a:p>
            <a:r>
              <a:rPr kumimoji="1" lang="zh-CN" altLang="en-US" dirty="0"/>
              <a:t>二、创意数据库、知识库的构建和应用。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场景：输入的创意点，是否满足在背景、洞察、效果等的各项要求？</a:t>
            </a:r>
            <a:endParaRPr kumimoji="1" lang="zh-CN" altLang="en-US" dirty="0"/>
          </a:p>
          <a:p>
            <a:pPr lvl="1"/>
            <a:endParaRPr kumimoji="1" lang="en-US" altLang="zh-CN" dirty="0"/>
          </a:p>
          <a:p>
            <a:pPr lvl="0"/>
            <a:r>
              <a:rPr kumimoji="1" lang="zh-CN" altLang="en-US" dirty="0"/>
              <a:t>三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平面广告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0000" lnSpcReduction="10000"/>
          </a:bodyPr>
          <a:lstStyle/>
          <a:p>
            <a:pPr marL="0" lvl="0" indent="0">
              <a:buNone/>
            </a:pPr>
            <a:r>
              <a:rPr kumimoji="1" lang="en-US" altLang="zh-CN" sz="2800" dirty="0">
                <a:sym typeface="+mn-ea"/>
              </a:rPr>
              <a:t>	</a:t>
            </a:r>
            <a:endParaRPr kumimoji="1" lang="zh-CN" altLang="en-US" sz="2800" dirty="0"/>
          </a:p>
          <a:p>
            <a:pPr lvl="0"/>
            <a:r>
              <a:rPr kumimoji="1" lang="zh-CN" altLang="en-US" sz="3265" dirty="0">
                <a:sym typeface="+mn-ea"/>
              </a:rPr>
              <a:t>主标题</a:t>
            </a:r>
            <a:endParaRPr kumimoji="1" lang="zh-CN" altLang="en-US" sz="3265" dirty="0"/>
          </a:p>
          <a:p>
            <a:pPr lvl="0"/>
            <a:r>
              <a:rPr kumimoji="1" lang="zh-CN" altLang="en-US" sz="3265" dirty="0">
                <a:sym typeface="+mn-ea"/>
              </a:rPr>
              <a:t>副标题：明确地描述这个广告的商业目的（奥迪端午节活动！）</a:t>
            </a:r>
            <a:endParaRPr kumimoji="1" lang="zh-CN" altLang="en-US" sz="3265" dirty="0"/>
          </a:p>
          <a:p>
            <a:pPr lvl="0"/>
            <a:r>
              <a:rPr kumimoji="1" lang="zh-CN" altLang="en-US" sz="3265" dirty="0">
                <a:sym typeface="+mn-ea"/>
              </a:rPr>
              <a:t>内文：非常明确地表达广告的内容（端午节怎么怎么优惠、电话、二维码）</a:t>
            </a:r>
            <a:endParaRPr kumimoji="1" lang="zh-CN" altLang="en-US" sz="3265" dirty="0"/>
          </a:p>
          <a:p>
            <a:pPr lvl="0"/>
            <a:r>
              <a:rPr kumimoji="1" lang="zh-CN" altLang="en-US" sz="3265" dirty="0">
                <a:sym typeface="+mn-ea"/>
              </a:rPr>
              <a:t>画面：可能和副标题关系更加直接</a:t>
            </a:r>
            <a:endParaRPr kumimoji="1" lang="zh-CN" altLang="en-US" sz="3265" dirty="0"/>
          </a:p>
          <a:p>
            <a:pPr lvl="0"/>
            <a:r>
              <a:rPr kumimoji="1" lang="zh-CN" altLang="en-US" sz="3265" dirty="0">
                <a:sym typeface="+mn-ea"/>
              </a:rPr>
              <a:t>主标题和画面不是</a:t>
            </a:r>
            <a:r>
              <a:rPr kumimoji="1" lang="en-US" altLang="zh-CN" sz="3265" dirty="0">
                <a:sym typeface="+mn-ea"/>
              </a:rPr>
              <a:t>1:1</a:t>
            </a:r>
            <a:r>
              <a:rPr kumimoji="1" lang="zh-CN" altLang="en-US" sz="3265" dirty="0">
                <a:sym typeface="+mn-ea"/>
              </a:rPr>
              <a:t>复制，而是呼应和补充，冲突和反差，配合在一起很有趣</a:t>
            </a:r>
            <a:endParaRPr kumimoji="1" lang="zh-CN" altLang="en-US" sz="3265" dirty="0"/>
          </a:p>
          <a:p>
            <a:pPr lvl="0"/>
            <a:r>
              <a:rPr kumimoji="1" lang="zh-CN" altLang="en-US" sz="3265" dirty="0">
                <a:sym typeface="+mn-ea"/>
              </a:rPr>
              <a:t>现在太过呆板</a:t>
            </a:r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人类想创意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高尔夫试驾，标题：动动我试试！，画面：高尔夫在城市里，透视，动感，冲击力</a:t>
            </a:r>
            <a:endParaRPr lang="zh-CN" altLang="en-US"/>
          </a:p>
          <a:p>
            <a:r>
              <a:rPr lang="en-US" altLang="zh-CN"/>
              <a:t>ai</a:t>
            </a:r>
            <a:r>
              <a:rPr lang="zh-CN" altLang="en-US"/>
              <a:t>可能不会写动动我试试</a:t>
            </a:r>
            <a:endParaRPr lang="zh-CN" altLang="en-US"/>
          </a:p>
          <a:p>
            <a:r>
              <a:rPr lang="zh-CN" altLang="en-US"/>
              <a:t>脑洞！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主画面甚至可以没有主标题副标题</a:t>
            </a:r>
            <a:endParaRPr lang="zh-CN" altLang="en-US"/>
          </a:p>
          <a:p>
            <a:r>
              <a:rPr lang="zh-CN" altLang="en-US"/>
              <a:t>愣一下，恍然大悟，会心一笑</a:t>
            </a:r>
            <a:endParaRPr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思维模型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/>
              <a:t>平面广告是一张明信片：</a:t>
            </a:r>
            <a:endParaRPr lang="zh-CN" altLang="en-US"/>
          </a:p>
          <a:p>
            <a:pPr lvl="1"/>
            <a:r>
              <a:rPr lang="en-US" altLang="zh-CN"/>
              <a:t>from</a:t>
            </a:r>
            <a:r>
              <a:rPr lang="zh-CN" altLang="en-US"/>
              <a:t>，广告主</a:t>
            </a:r>
            <a:r>
              <a:rPr lang="en-US" altLang="zh-CN"/>
              <a:t>(</a:t>
            </a:r>
            <a:r>
              <a:rPr lang="en-US" altLang="zh-CN">
                <a:sym typeface="+mn-ea"/>
              </a:rPr>
              <a:t>brief</a:t>
            </a:r>
            <a:r>
              <a:rPr lang="en-US" altLang="zh-CN"/>
              <a:t>)</a:t>
            </a:r>
            <a:endParaRPr lang="zh-CN" altLang="en-US"/>
          </a:p>
          <a:p>
            <a:pPr lvl="1"/>
            <a:r>
              <a:rPr lang="en-US" altLang="zh-CN"/>
              <a:t>to</a:t>
            </a:r>
            <a:r>
              <a:rPr lang="zh-CN" altLang="en-US"/>
              <a:t>，用户画像</a:t>
            </a:r>
            <a:r>
              <a:rPr lang="en-US" altLang="zh-CN"/>
              <a:t>(</a:t>
            </a:r>
            <a:r>
              <a:rPr lang="en-US" altLang="zh-CN">
                <a:sym typeface="+mn-ea"/>
              </a:rPr>
              <a:t>brief</a:t>
            </a:r>
            <a:r>
              <a:rPr lang="en-US" altLang="zh-CN"/>
              <a:t>)</a:t>
            </a:r>
            <a:endParaRPr lang="zh-CN" altLang="en-US"/>
          </a:p>
          <a:p>
            <a:pPr lvl="1"/>
            <a:r>
              <a:rPr lang="zh-CN" altLang="en-US"/>
              <a:t>说什么，主标题副标题内文</a:t>
            </a:r>
            <a:endParaRPr lang="zh-CN" altLang="en-US"/>
          </a:p>
          <a:p>
            <a:pPr lvl="1"/>
            <a:r>
              <a:rPr lang="zh-CN" altLang="en-US"/>
              <a:t>画面，和主标题呼应</a:t>
            </a:r>
            <a:endParaRPr lang="zh-CN" altLang="en-US"/>
          </a:p>
          <a:p>
            <a:pPr lvl="1"/>
            <a:r>
              <a:rPr lang="zh-CN" altLang="en-US"/>
              <a:t>时间地点，商业目的</a:t>
            </a:r>
            <a:r>
              <a:rPr lang="en-US" altLang="zh-CN"/>
              <a:t>(brief)</a:t>
            </a:r>
            <a:endParaRPr lang="en-US" altLang="zh-CN"/>
          </a:p>
          <a:p>
            <a:pPr lvl="0"/>
            <a:r>
              <a:rPr lang="zh-CN" altLang="en-US"/>
              <a:t>参考（调性、案例、标杆），分析成功的点，使用的元素</a:t>
            </a:r>
            <a:endParaRPr lang="zh-CN" altLang="en-US"/>
          </a:p>
          <a:p>
            <a:pPr lvl="0"/>
            <a:r>
              <a:rPr lang="en-US" altLang="zh-CN"/>
              <a:t>RAG</a:t>
            </a:r>
            <a:r>
              <a:rPr lang="zh-CN" altLang="en-US"/>
              <a:t>：在知识库里搜索标杆（标题风格，画面风格）</a:t>
            </a:r>
            <a:endParaRPr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第二步</a:t>
            </a:r>
            <a:r>
              <a:rPr lang="en-US" altLang="zh-CN"/>
              <a:t> </a:t>
            </a:r>
            <a:r>
              <a:rPr lang="zh-CN" altLang="en-US"/>
              <a:t>洞察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r>
              <a:rPr lang="zh-CN" altLang="en-US"/>
              <a:t>根据品牌、产品、目标受众、核心卖点</a:t>
            </a:r>
            <a:endParaRPr lang="zh-CN" altLang="en-US"/>
          </a:p>
          <a:p>
            <a:pPr lvl="1"/>
            <a:r>
              <a:rPr lang="zh-CN" altLang="en-US"/>
              <a:t>搜索数据库</a:t>
            </a:r>
            <a:r>
              <a:rPr lang="en-US" altLang="zh-CN"/>
              <a:t> </a:t>
            </a:r>
            <a:r>
              <a:rPr lang="zh-CN" altLang="en-US"/>
              <a:t>（多路搜索）</a:t>
            </a:r>
            <a:endParaRPr lang="zh-CN" altLang="en-US"/>
          </a:p>
          <a:p>
            <a:pPr lvl="2"/>
            <a:r>
              <a:rPr lang="en-US" altLang="zh-CN" sz="2000"/>
              <a:t>sql</a:t>
            </a:r>
            <a:r>
              <a:rPr lang="zh-CN" altLang="en-US" sz="2000"/>
              <a:t>搜索关键词</a:t>
            </a:r>
            <a:r>
              <a:rPr lang="en-US" altLang="zh-CN" sz="2000"/>
              <a:t> (</a:t>
            </a:r>
            <a:r>
              <a:rPr lang="zh-CN" altLang="en-US" sz="2000"/>
              <a:t>奥迪，</a:t>
            </a:r>
            <a:r>
              <a:rPr lang="en-US" altLang="zh-CN" sz="2000"/>
              <a:t>Q5L) -&gt; </a:t>
            </a:r>
            <a:r>
              <a:rPr lang="zh-CN" altLang="en-US" sz="2000"/>
              <a:t>不同</a:t>
            </a:r>
            <a:r>
              <a:rPr lang="en-US" altLang="zh-CN" sz="2000"/>
              <a:t>table/</a:t>
            </a:r>
            <a:r>
              <a:rPr lang="en-US" altLang="zh-CN" sz="2000"/>
              <a:t>filter</a:t>
            </a:r>
            <a:endParaRPr lang="en-US" altLang="zh-CN" sz="2000"/>
          </a:p>
          <a:p>
            <a:pPr lvl="2"/>
            <a:r>
              <a:rPr lang="en-US" altLang="zh-CN"/>
              <a:t>vector (</a:t>
            </a:r>
            <a:r>
              <a:rPr lang="zh-CN" altLang="en-US"/>
              <a:t>文本</a:t>
            </a:r>
            <a:r>
              <a:rPr lang="en-US" altLang="zh-CN"/>
              <a:t>) -&gt; faiss index</a:t>
            </a:r>
            <a:r>
              <a:rPr lang="zh-CN" altLang="en-US"/>
              <a:t>文件</a:t>
            </a:r>
            <a:r>
              <a:rPr lang="en-US" altLang="zh-CN"/>
              <a:t> </a:t>
            </a:r>
            <a:r>
              <a:rPr lang="zh-CN" altLang="en-US"/>
              <a:t>初始化</a:t>
            </a:r>
            <a:r>
              <a:rPr lang="en-US" altLang="zh-CN"/>
              <a:t> [index</a:t>
            </a:r>
            <a:r>
              <a:rPr lang="zh-CN" altLang="en-US"/>
              <a:t>文件列表</a:t>
            </a:r>
            <a:r>
              <a:rPr lang="en-US" altLang="zh-CN"/>
              <a:t>] </a:t>
            </a:r>
            <a:r>
              <a:rPr lang="zh-CN" altLang="en-US"/>
              <a:t>手机</a:t>
            </a:r>
            <a:r>
              <a:rPr lang="en-US" altLang="zh-CN"/>
              <a:t>/</a:t>
            </a:r>
            <a:r>
              <a:rPr lang="zh-CN" altLang="en-US"/>
              <a:t>车</a:t>
            </a:r>
            <a:r>
              <a:rPr lang="en-US" altLang="zh-CN"/>
              <a:t>/</a:t>
            </a:r>
            <a:r>
              <a:rPr lang="zh-CN" altLang="en-US"/>
              <a:t>品类</a:t>
            </a:r>
            <a:r>
              <a:rPr lang="en-US" altLang="zh-CN"/>
              <a:t>  filter</a:t>
            </a:r>
            <a:endParaRPr lang="zh-CN" altLang="en-US"/>
          </a:p>
          <a:p>
            <a:pPr lvl="1"/>
            <a:r>
              <a:rPr lang="zh-CN" altLang="en-US"/>
              <a:t>搜索当前热点（小红书</a:t>
            </a:r>
            <a:r>
              <a:rPr lang="en-US" altLang="zh-CN"/>
              <a:t> </a:t>
            </a:r>
            <a:r>
              <a:rPr lang="zh-CN" altLang="en-US"/>
              <a:t>文本和</a:t>
            </a:r>
            <a:r>
              <a:rPr lang="zh-CN" altLang="en-US"/>
              <a:t>图片）</a:t>
            </a:r>
            <a:endParaRPr lang="zh-CN" altLang="en-US"/>
          </a:p>
          <a:p>
            <a:pPr lvl="0"/>
            <a:r>
              <a:rPr lang="zh-CN" altLang="en-US" sz="2800"/>
              <a:t>检索相似的广告案例（图片，文搜图、图搜图）</a:t>
            </a:r>
            <a:endParaRPr lang="zh-CN" altLang="en-US"/>
          </a:p>
          <a:p>
            <a:r>
              <a:rPr lang="zh-CN" altLang="en-US"/>
              <a:t>洞察：关联受众痛点</a:t>
            </a:r>
            <a:endParaRPr lang="zh-CN" altLang="en-US"/>
          </a:p>
          <a:p>
            <a:r>
              <a:rPr lang="zh-CN" altLang="en-US"/>
              <a:t>举例：</a:t>
            </a:r>
            <a:endParaRPr lang="zh-CN" altLang="en-US"/>
          </a:p>
          <a:p>
            <a:pPr lvl="1"/>
            <a:r>
              <a:rPr lang="zh-CN" altLang="en-US"/>
              <a:t>品牌=奥迪Q5L，受众=35-45岁家庭用户，目标=提升端午期间试驾率</a:t>
            </a:r>
            <a:endParaRPr lang="zh-CN" altLang="en-US" sz="2400"/>
          </a:p>
          <a:p>
            <a:pPr lvl="1"/>
            <a:r>
              <a:rPr lang="zh-CN" altLang="en-US"/>
              <a:t>家庭用户→安全需求→儿童乘车安全</a:t>
            </a:r>
            <a:endParaRPr lang="zh-CN" altLang="en-US"/>
          </a:p>
          <a:p>
            <a:pPr lvl="1"/>
            <a:endParaRPr lang="zh-CN" altLang="en-US"/>
          </a:p>
          <a:p>
            <a:pPr marL="0" indent="0">
              <a:buNone/>
            </a:pPr>
            <a:endParaRPr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数据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zh-CN" altLang="en-US"/>
              <a:t>文本类：</a:t>
            </a:r>
            <a:endParaRPr lang="zh-CN" altLang="en-US"/>
          </a:p>
          <a:p>
            <a:pPr lvl="1"/>
            <a:r>
              <a:rPr lang="zh-CN" altLang="en-US"/>
              <a:t>车书</a:t>
            </a:r>
            <a:endParaRPr lang="zh-CN" altLang="en-US"/>
          </a:p>
          <a:p>
            <a:pPr lvl="1"/>
            <a:r>
              <a:rPr lang="zh-CN" altLang="en-US"/>
              <a:t>针对产品的</a:t>
            </a:r>
            <a:r>
              <a:rPr lang="zh-CN" altLang="en-US"/>
              <a:t>调研报告</a:t>
            </a:r>
            <a:endParaRPr lang="zh-CN" altLang="en-US"/>
          </a:p>
          <a:p>
            <a:pPr lvl="0"/>
            <a:r>
              <a:rPr lang="zh-CN" altLang="en-US"/>
              <a:t>关系型数据</a:t>
            </a:r>
            <a:endParaRPr lang="zh-CN" altLang="en-US"/>
          </a:p>
          <a:p>
            <a:pPr lvl="1"/>
            <a:r>
              <a:rPr lang="zh-CN" altLang="en-US" sz="2400"/>
              <a:t>广告网站</a:t>
            </a:r>
            <a:endParaRPr lang="zh-CN" altLang="en-US"/>
          </a:p>
          <a:p>
            <a:pPr lvl="0"/>
            <a:r>
              <a:rPr lang="zh-CN" altLang="en-US"/>
              <a:t>图片</a:t>
            </a:r>
            <a:endParaRPr lang="zh-CN" altLang="en-US"/>
          </a:p>
          <a:p>
            <a:pPr lvl="1"/>
            <a:r>
              <a:rPr lang="zh-CN" altLang="en-US"/>
              <a:t>广告</a:t>
            </a:r>
            <a:r>
              <a:rPr lang="zh-CN" altLang="en-US"/>
              <a:t>网站</a:t>
            </a:r>
            <a:endParaRPr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第三步</a:t>
            </a:r>
            <a:r>
              <a:rPr lang="en-US" altLang="zh-CN"/>
              <a:t> </a:t>
            </a:r>
            <a:r>
              <a:rPr lang="zh-CN" altLang="en-US"/>
              <a:t>明信片</a:t>
            </a:r>
            <a:r>
              <a:rPr lang="zh-CN" altLang="en-US"/>
              <a:t>框架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p>
            <a:r>
              <a:rPr lang="zh-CN" altLang="en-US"/>
              <a:t>From（品牌身份）</a:t>
            </a:r>
            <a:endParaRPr lang="zh-CN" altLang="en-US"/>
          </a:p>
          <a:p>
            <a:r>
              <a:rPr lang="zh-CN" altLang="en-US"/>
              <a:t>To（受众）</a:t>
            </a:r>
            <a:endParaRPr lang="zh-CN" altLang="en-US"/>
          </a:p>
          <a:p>
            <a:r>
              <a:rPr lang="zh-CN" altLang="en-US"/>
              <a:t>说什么（文案）</a:t>
            </a:r>
            <a:endParaRPr lang="zh-CN" altLang="en-US"/>
          </a:p>
          <a:p>
            <a:r>
              <a:rPr lang="zh-CN" altLang="en-US"/>
              <a:t>副标题（利益点）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画面（视觉策略）：视觉风格，参考过去广告案例</a:t>
            </a:r>
            <a:r>
              <a:rPr lang="en-US" altLang="zh-CN">
                <a:sym typeface="+mn-ea"/>
              </a:rPr>
              <a:t> </a:t>
            </a:r>
            <a:endParaRPr lang="zh-CN" altLang="en-US"/>
          </a:p>
          <a:p>
            <a:r>
              <a:rPr lang="zh-CN" altLang="en-US">
                <a:sym typeface="+mn-ea"/>
              </a:rPr>
              <a:t>主标题（冲突感）：从视觉内容，生成有冲突感的主标题</a:t>
            </a:r>
            <a:endParaRPr lang="zh-CN" altLang="en-US">
              <a:sym typeface="+mn-ea"/>
            </a:endParaRPr>
          </a:p>
          <a:p>
            <a:pPr lvl="1"/>
            <a:r>
              <a:rPr lang="zh-CN" altLang="en-US"/>
              <a:t>主标题最后</a:t>
            </a:r>
            <a:r>
              <a:rPr lang="zh-CN" altLang="en-US"/>
              <a:t>生成。</a:t>
            </a:r>
            <a:endParaRPr lang="zh-CN" altLang="en-US"/>
          </a:p>
          <a:p>
            <a:pPr lvl="0"/>
            <a:r>
              <a:rPr lang="zh-CN" altLang="en-US"/>
              <a:t>每个生成多组提供</a:t>
            </a:r>
            <a:r>
              <a:rPr lang="zh-CN" altLang="en-US"/>
              <a:t>选择</a:t>
            </a:r>
            <a:endParaRPr lang="zh-CN" altLang="en-US"/>
          </a:p>
          <a:p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第四步</a:t>
            </a:r>
            <a:r>
              <a:rPr lang="en-US" altLang="zh-CN"/>
              <a:t> </a:t>
            </a:r>
            <a:r>
              <a:rPr lang="zh-CN" altLang="en-US"/>
              <a:t>实际内容生成（人工辅助？）</a:t>
            </a:r>
            <a:endParaRPr lang="en-US" altLang="zh-C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p>
            <a:pPr marL="0" indent="0">
              <a:buNone/>
            </a:pPr>
            <a:endParaRPr lang="zh-CN" altLang="en-US"/>
          </a:p>
          <a:p>
            <a:r>
              <a:rPr lang="zh-CN" altLang="en-US"/>
              <a:t>图片</a:t>
            </a:r>
            <a:r>
              <a:rPr lang="en-US" altLang="zh-CN"/>
              <a:t>Prompt</a:t>
            </a:r>
            <a:endParaRPr lang="zh-CN" altLang="en-US"/>
          </a:p>
          <a:p>
            <a:r>
              <a:rPr lang="zh-CN" altLang="en-US"/>
              <a:t>视觉图片生成</a:t>
            </a:r>
            <a:r>
              <a:rPr lang="en-US" altLang="zh-CN"/>
              <a:t> - </a:t>
            </a:r>
            <a:r>
              <a:rPr lang="zh-CN" altLang="en-US"/>
              <a:t>✔️</a:t>
            </a:r>
            <a:r>
              <a:rPr lang="en-US" altLang="zh-CN"/>
              <a:t>midjourny, </a:t>
            </a:r>
            <a:r>
              <a:rPr lang="en-US" altLang="zh-CN">
                <a:sym typeface="+mn-ea"/>
              </a:rPr>
              <a:t>sd, </a:t>
            </a:r>
            <a:r>
              <a:rPr lang="en-US" altLang="zh-CN"/>
              <a:t>gpt</a:t>
            </a:r>
            <a:endParaRPr lang="zh-CN" altLang="en-US"/>
          </a:p>
          <a:p>
            <a:r>
              <a:rPr lang="zh-CN" altLang="en-US"/>
              <a:t>文字（</a:t>
            </a:r>
            <a:r>
              <a:rPr lang="zh-CN" altLang="en-US"/>
              <a:t>难点）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r>
              <a:rPr lang="en-US"/>
              <a:t>SQL server</a:t>
            </a:r>
            <a:endParaRPr lang="en-US"/>
          </a:p>
          <a:p>
            <a:endParaRPr 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3849231" y="3013501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800" dirty="0"/>
              <a:t>以下为历史课题</a:t>
            </a:r>
            <a:endParaRPr kumimoji="1" lang="zh-CN" altLang="en-US" sz="4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788670" y="2115185"/>
            <a:ext cx="8888730" cy="739775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r>
              <a:rPr lang="zh-CN" altLang="en-US" sz="1400" dirty="0">
                <a:effectLst/>
                <a:latin typeface="Helvetica" pitchFamily="2" charset="0"/>
              </a:rPr>
              <a:t>能否给出多路召回场景</a:t>
            </a:r>
            <a:r>
              <a:rPr lang="en-GB" altLang="zh-CN" sz="1400" dirty="0">
                <a:effectLst/>
                <a:latin typeface="Helvetica" pitchFamily="2" charset="0"/>
              </a:rPr>
              <a:t>Demo</a:t>
            </a:r>
            <a:r>
              <a:rPr lang="zh-CN" altLang="en-GB" sz="1400" dirty="0">
                <a:effectLst/>
                <a:latin typeface="Helvetica" pitchFamily="2" charset="0"/>
              </a:rPr>
              <a:t>，</a:t>
            </a:r>
            <a:r>
              <a:rPr lang="zh-CN" altLang="en-US" sz="1400" dirty="0">
                <a:effectLst/>
                <a:latin typeface="Helvetica" pitchFamily="2" charset="0"/>
              </a:rPr>
              <a:t>数据源包括关系型数据库、向量数据库、知识图谱，并对查询结果进行</a:t>
            </a:r>
            <a:r>
              <a:rPr lang="en-GB" altLang="zh-CN" sz="1400" dirty="0" err="1">
                <a:effectLst/>
                <a:latin typeface="Helvetica" pitchFamily="2" charset="0"/>
              </a:rPr>
              <a:t>rerank</a:t>
            </a:r>
            <a:r>
              <a:rPr lang="zh-CN" altLang="en-GB" sz="1400" dirty="0">
                <a:effectLst/>
                <a:latin typeface="Helvetica" pitchFamily="2" charset="0"/>
              </a:rPr>
              <a:t>，</a:t>
            </a:r>
            <a:endParaRPr lang="en-US" altLang="zh-CN" sz="1400" dirty="0">
              <a:effectLst/>
              <a:latin typeface="Helvetica" pitchFamily="2" charset="0"/>
            </a:endParaRPr>
          </a:p>
          <a:p>
            <a:r>
              <a:rPr lang="zh-CN" altLang="en-US" sz="1400" dirty="0">
                <a:effectLst/>
                <a:latin typeface="Helvetica" pitchFamily="2" charset="0"/>
              </a:rPr>
              <a:t>然后提交</a:t>
            </a:r>
            <a:r>
              <a:rPr lang="en-GB" altLang="zh-CN" sz="1400" dirty="0">
                <a:effectLst/>
                <a:latin typeface="Helvetica" pitchFamily="2" charset="0"/>
              </a:rPr>
              <a:t>LLM</a:t>
            </a:r>
            <a:r>
              <a:rPr lang="zh-CN" altLang="en-US" sz="1400" dirty="0">
                <a:effectLst/>
                <a:latin typeface="Helvetica" pitchFamily="2" charset="0"/>
              </a:rPr>
              <a:t>进行分析</a:t>
            </a:r>
            <a:endParaRPr lang="en-US" altLang="zh-CN" sz="1400" dirty="0">
              <a:effectLst/>
              <a:latin typeface="Helvetica" pitchFamily="2" charset="0"/>
            </a:endParaRPr>
          </a:p>
          <a:p>
            <a:endParaRPr lang="en-US" altLang="zh-CN" sz="1400" dirty="0">
              <a:effectLst/>
              <a:latin typeface="Helvetica" pitchFamily="2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65760" y="1508760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一、关于数据检索的多路召回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365760" y="3244334"/>
            <a:ext cx="77492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二、关于</a:t>
            </a:r>
            <a:r>
              <a:rPr kumimoji="1" lang="en-US" altLang="zh-CN" dirty="0"/>
              <a:t>AI</a:t>
            </a:r>
            <a:r>
              <a:rPr kumimoji="1" lang="zh-CN" altLang="en-US" dirty="0"/>
              <a:t>交互的前端平台，对前端页面可定制化程度高的，帮推荐一下。</a:t>
            </a:r>
            <a:endParaRPr kumimoji="1"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365760" y="4322564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三、关于创意需求落地</a:t>
            </a:r>
            <a:endParaRPr kumimoji="1" lang="en-US" altLang="zh-CN" dirty="0"/>
          </a:p>
        </p:txBody>
      </p:sp>
      <p:sp>
        <p:nvSpPr>
          <p:cNvPr id="12" name="文本框 11"/>
          <p:cNvSpPr txBox="1"/>
          <p:nvPr/>
        </p:nvSpPr>
        <p:spPr>
          <a:xfrm>
            <a:off x="788670" y="4979908"/>
            <a:ext cx="4602542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>
                <a:latin typeface="Helvetica" pitchFamily="2" charset="0"/>
              </a:rPr>
              <a:t>1.</a:t>
            </a:r>
            <a:r>
              <a:rPr lang="zh-CN" altLang="en-US" sz="1400" dirty="0">
                <a:latin typeface="Helvetica" pitchFamily="2" charset="0"/>
              </a:rPr>
              <a:t>评估一下实现的人力、时间和大约成本</a:t>
            </a:r>
            <a:endParaRPr lang="en-US" altLang="zh-CN" sz="1400" dirty="0">
              <a:latin typeface="Helvetica" pitchFamily="2" charset="0"/>
            </a:endParaRPr>
          </a:p>
          <a:p>
            <a:endParaRPr lang="en-US" altLang="zh-CN" sz="1400" dirty="0">
              <a:effectLst/>
              <a:latin typeface="Helvetica" pitchFamily="2" charset="0"/>
            </a:endParaRPr>
          </a:p>
          <a:p>
            <a:r>
              <a:rPr lang="en-US" altLang="zh-CN" sz="1400" dirty="0">
                <a:effectLst/>
                <a:latin typeface="Helvetica" pitchFamily="2" charset="0"/>
              </a:rPr>
              <a:t>2.</a:t>
            </a:r>
            <a:r>
              <a:rPr lang="zh-CN" altLang="en-US" sz="1400" dirty="0">
                <a:effectLst/>
                <a:latin typeface="Helvetica" pitchFamily="2" charset="0"/>
              </a:rPr>
              <a:t>按</a:t>
            </a:r>
            <a:r>
              <a:rPr lang="zh-CN" altLang="en-US" sz="1400" dirty="0">
                <a:latin typeface="Helvetica" pitchFamily="2" charset="0"/>
              </a:rPr>
              <a:t>现有需求，能否给出整体功能开发的计划和优先级</a:t>
            </a:r>
            <a:endParaRPr lang="zh-CN" altLang="en-US" sz="1400" dirty="0">
              <a:effectLst/>
              <a:latin typeface="Helvetica" pitchFamily="2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2296</Words>
  <Application>WPS Writer</Application>
  <PresentationFormat>宽屏</PresentationFormat>
  <Paragraphs>254</Paragraphs>
  <Slides>23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23</vt:i4>
      </vt:variant>
    </vt:vector>
  </HeadingPairs>
  <TitlesOfParts>
    <vt:vector size="39" baseType="lpstr">
      <vt:lpstr>Arial</vt:lpstr>
      <vt:lpstr>SimSun</vt:lpstr>
      <vt:lpstr>Wingdings</vt:lpstr>
      <vt:lpstr>Helvetica</vt:lpstr>
      <vt:lpstr>等线 Light</vt:lpstr>
      <vt:lpstr>苹方-简</vt:lpstr>
      <vt:lpstr>等线</vt:lpstr>
      <vt:lpstr>Microsoft YaHei</vt:lpstr>
      <vt:lpstr>汉仪旗黑</vt:lpstr>
      <vt:lpstr>Arial Unicode MS</vt:lpstr>
      <vt:lpstr>Calibri</vt:lpstr>
      <vt:lpstr>Helvetica Neue</vt:lpstr>
      <vt:lpstr>宋体-简</vt:lpstr>
      <vt:lpstr>Apple Color Emoji</vt:lpstr>
      <vt:lpstr>Office 主题​​</vt:lpstr>
      <vt:lpstr>1_Office 主题​​</vt:lpstr>
      <vt:lpstr>AI沟通课题</vt:lpstr>
      <vt:lpstr>PowerPoint 演示文稿</vt:lpstr>
      <vt:lpstr>第一步 解析brief</vt:lpstr>
      <vt:lpstr>PowerPoint 演示文稿</vt:lpstr>
      <vt:lpstr>第二部 洞察</vt:lpstr>
      <vt:lpstr>第三步 明信片框架</vt:lpstr>
      <vt:lpstr>PowerPoint 演示文稿</vt:lpstr>
      <vt:lpstr>PowerPoint 演示文稿</vt:lpstr>
      <vt:lpstr>PowerPoint 演示文稿</vt:lpstr>
      <vt:lpstr>PowerPoint 演示文稿</vt:lpstr>
      <vt:lpstr>关于数据检索的多路召回</vt:lpstr>
      <vt:lpstr>前端页面可定制化程度高的（前端布局） AI交互的前端平台（后端逻辑）</vt:lpstr>
      <vt:lpstr>创意需求落地</vt:lpstr>
      <vt:lpstr>AI视频理解</vt:lpstr>
      <vt:lpstr>AI沟通课题</vt:lpstr>
      <vt:lpstr>关于RAG数据处理的实现</vt:lpstr>
      <vt:lpstr>关于RAG数据处理的实现</vt:lpstr>
      <vt:lpstr>关于RAG数据处理的实现</vt:lpstr>
      <vt:lpstr>关于创意需求的落地</vt:lpstr>
      <vt:lpstr>关于创意需求的落地</vt:lpstr>
      <vt:lpstr>平面广告</vt:lpstr>
      <vt:lpstr>人类想创意</vt:lpstr>
      <vt:lpstr>思维模型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AI沟通需求</dc:title>
  <dc:creator>wei chen</dc:creator>
  <cp:lastModifiedBy>Zhao Liu</cp:lastModifiedBy>
  <cp:revision>30</cp:revision>
  <dcterms:created xsi:type="dcterms:W3CDTF">2025-06-10T13:01:36Z</dcterms:created>
  <dcterms:modified xsi:type="dcterms:W3CDTF">2025-06-10T13:01:36Z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5A5A8301B6A08F54CC162F6826E025B9_43</vt:lpwstr>
  </property>
  <property fmtid="{D5CDD505-2E9C-101B-9397-08002B2CF9AE}" pid="3" name="KSOProductBuildVer">
    <vt:lpwstr>1033-6.10.2.8397</vt:lpwstr>
  </property>
</Properties>
</file>

<file path=docProps/thumbnail.jpeg>
</file>